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Canva Sans Bold" charset="1" panose="020B0803030501040103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27.png" Type="http://schemas.openxmlformats.org/officeDocument/2006/relationships/image"/><Relationship Id="rId8" Target="../embeddings/oleObject2.bin" Type="http://schemas.openxmlformats.org/officeDocument/2006/relationships/oleObjec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https://github.com/duyvawss25/Do_An_Co_So" TargetMode="External" Type="http://schemas.openxmlformats.org/officeDocument/2006/relationships/hyperlink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4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jpeg" Type="http://schemas.openxmlformats.org/officeDocument/2006/relationships/image"/><Relationship Id="rId7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17.png" Type="http://schemas.openxmlformats.org/officeDocument/2006/relationships/image"/><Relationship Id="rId8" Target="../embeddings/oleObject1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.png" Type="http://schemas.openxmlformats.org/officeDocument/2006/relationships/image"/><Relationship Id="rId8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94246" y="0"/>
            <a:ext cx="5518733" cy="10287000"/>
            <a:chOff x="0" y="0"/>
            <a:chExt cx="85499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4996" cy="1593725"/>
            </a:xfrm>
            <a:custGeom>
              <a:avLst/>
              <a:gdLst/>
              <a:ahLst/>
              <a:cxnLst/>
              <a:rect r="r" b="b" t="t" l="l"/>
              <a:pathLst>
                <a:path h="1593725" w="854996">
                  <a:moveTo>
                    <a:pt x="0" y="0"/>
                  </a:moveTo>
                  <a:lnTo>
                    <a:pt x="854996" y="0"/>
                  </a:lnTo>
                  <a:lnTo>
                    <a:pt x="85499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9888" t="0" r="-8988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631115" y="7237048"/>
            <a:ext cx="5436253" cy="5470444"/>
          </a:xfrm>
          <a:custGeom>
            <a:avLst/>
            <a:gdLst/>
            <a:ahLst/>
            <a:cxnLst/>
            <a:rect r="r" b="b" t="t" l="l"/>
            <a:pathLst>
              <a:path h="5470444" w="5436253">
                <a:moveTo>
                  <a:pt x="0" y="0"/>
                </a:moveTo>
                <a:lnTo>
                  <a:pt x="5436253" y="0"/>
                </a:lnTo>
                <a:lnTo>
                  <a:pt x="5436253" y="5470444"/>
                </a:lnTo>
                <a:lnTo>
                  <a:pt x="0" y="547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630716">
            <a:off x="5720994" y="-208179"/>
            <a:ext cx="5406028" cy="4973546"/>
          </a:xfrm>
          <a:custGeom>
            <a:avLst/>
            <a:gdLst/>
            <a:ahLst/>
            <a:cxnLst/>
            <a:rect r="r" b="b" t="t" l="l"/>
            <a:pathLst>
              <a:path h="4973546" w="5406028">
                <a:moveTo>
                  <a:pt x="0" y="0"/>
                </a:moveTo>
                <a:lnTo>
                  <a:pt x="5406028" y="0"/>
                </a:lnTo>
                <a:lnTo>
                  <a:pt x="5406028" y="4973545"/>
                </a:lnTo>
                <a:lnTo>
                  <a:pt x="0" y="497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924633">
            <a:off x="2397210" y="3098041"/>
            <a:ext cx="2513762" cy="4529301"/>
          </a:xfrm>
          <a:custGeom>
            <a:avLst/>
            <a:gdLst/>
            <a:ahLst/>
            <a:cxnLst/>
            <a:rect r="r" b="b" t="t" l="l"/>
            <a:pathLst>
              <a:path h="4529301" w="2513762">
                <a:moveTo>
                  <a:pt x="0" y="0"/>
                </a:moveTo>
                <a:lnTo>
                  <a:pt x="2513762" y="0"/>
                </a:lnTo>
                <a:lnTo>
                  <a:pt x="2513762" y="4529301"/>
                </a:lnTo>
                <a:lnTo>
                  <a:pt x="0" y="4529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338391"/>
            <a:ext cx="919909" cy="919909"/>
          </a:xfrm>
          <a:custGeom>
            <a:avLst/>
            <a:gdLst/>
            <a:ahLst/>
            <a:cxnLst/>
            <a:rect r="r" b="b" t="t" l="l"/>
            <a:pathLst>
              <a:path h="919909" w="919909">
                <a:moveTo>
                  <a:pt x="0" y="0"/>
                </a:moveTo>
                <a:lnTo>
                  <a:pt x="919909" y="0"/>
                </a:lnTo>
                <a:lnTo>
                  <a:pt x="919909" y="919909"/>
                </a:lnTo>
                <a:lnTo>
                  <a:pt x="0" y="919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13689" y="4799789"/>
            <a:ext cx="8227619" cy="177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9"/>
              </a:lnSpc>
            </a:pPr>
            <a:r>
              <a:rPr lang="en-US" sz="69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EDUCATOR PAYROLL MANAGER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3689" y="6840808"/>
            <a:ext cx="666360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Giáo viên hướng dẫn : Vũ Quang Dũng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13689" y="949019"/>
            <a:ext cx="666360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ĐỒ ÁN CƠ SỞ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13689" y="7494223"/>
            <a:ext cx="5600204" cy="70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2017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Thành Viên : Cao Văn Duy - 22010451</a:t>
            </a:r>
          </a:p>
          <a:p>
            <a:pPr algn="l">
              <a:lnSpc>
                <a:spcPts val="2823"/>
              </a:lnSpc>
              <a:spcBef>
                <a:spcPct val="0"/>
              </a:spcBef>
            </a:pPr>
            <a:r>
              <a:rPr lang="en-US" sz="2017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Hà Thành Đạt - 22010041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0891" y="8519891"/>
            <a:ext cx="738409" cy="738409"/>
          </a:xfrm>
          <a:custGeom>
            <a:avLst/>
            <a:gdLst/>
            <a:ahLst/>
            <a:cxnLst/>
            <a:rect r="r" b="b" t="t" l="l"/>
            <a:pathLst>
              <a:path h="738409" w="738409">
                <a:moveTo>
                  <a:pt x="0" y="0"/>
                </a:moveTo>
                <a:lnTo>
                  <a:pt x="738409" y="0"/>
                </a:lnTo>
                <a:lnTo>
                  <a:pt x="738409" y="738409"/>
                </a:lnTo>
                <a:lnTo>
                  <a:pt x="0" y="738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04614"/>
            <a:ext cx="7435038" cy="70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5240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TÍNH NĂNG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885640"/>
            <a:ext cx="3707454" cy="3866190"/>
            <a:chOff x="0" y="0"/>
            <a:chExt cx="976449" cy="10182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6449" cy="1018256"/>
            </a:xfrm>
            <a:custGeom>
              <a:avLst/>
              <a:gdLst/>
              <a:ahLst/>
              <a:cxnLst/>
              <a:rect r="r" b="b" t="t" l="l"/>
              <a:pathLst>
                <a:path h="1018256" w="976449">
                  <a:moveTo>
                    <a:pt x="0" y="0"/>
                  </a:moveTo>
                  <a:lnTo>
                    <a:pt x="976449" y="0"/>
                  </a:lnTo>
                  <a:lnTo>
                    <a:pt x="976449" y="1018256"/>
                  </a:lnTo>
                  <a:lnTo>
                    <a:pt x="0" y="1018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76449" cy="1065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6420" y="3924753"/>
            <a:ext cx="2512014" cy="164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Thêm / sửa / xóa: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Giảng viên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Môn học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Lớp học phần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Học kỳ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26420" y="3274864"/>
            <a:ext cx="2512014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Quản lí dữ liệu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203082" y="2885640"/>
            <a:ext cx="3707454" cy="3866190"/>
            <a:chOff x="0" y="0"/>
            <a:chExt cx="976449" cy="10182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6449" cy="1018256"/>
            </a:xfrm>
            <a:custGeom>
              <a:avLst/>
              <a:gdLst/>
              <a:ahLst/>
              <a:cxnLst/>
              <a:rect r="r" b="b" t="t" l="l"/>
              <a:pathLst>
                <a:path h="1018256" w="976449">
                  <a:moveTo>
                    <a:pt x="0" y="0"/>
                  </a:moveTo>
                  <a:lnTo>
                    <a:pt x="976449" y="0"/>
                  </a:lnTo>
                  <a:lnTo>
                    <a:pt x="976449" y="1018256"/>
                  </a:lnTo>
                  <a:lnTo>
                    <a:pt x="0" y="1018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76449" cy="1065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800802" y="3851911"/>
            <a:ext cx="2512014" cy="249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Tính</a:t>
            </a: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 lương tự động theo</a:t>
            </a:r>
          </a:p>
          <a:p>
            <a:pPr algn="l">
              <a:lnSpc>
                <a:spcPts val="288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Số tín chỉ của môn học</a:t>
            </a:r>
          </a:p>
          <a:p>
            <a:pPr algn="l">
              <a:lnSpc>
                <a:spcPts val="288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Hệ số lớp học phần (lý thuyết / thực hành / sĩ số)</a:t>
            </a:r>
          </a:p>
          <a:p>
            <a:pPr algn="l">
              <a:lnSpc>
                <a:spcPts val="288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Đơn giá theo học vị (Cử nhân, Thạc sĩ, Tiến sĩ)</a:t>
            </a:r>
          </a:p>
          <a:p>
            <a:pPr algn="l">
              <a:lnSpc>
                <a:spcPts val="288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800802" y="3406956"/>
            <a:ext cx="2512014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Tính lương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77464" y="2885640"/>
            <a:ext cx="3707454" cy="3866190"/>
            <a:chOff x="0" y="0"/>
            <a:chExt cx="976449" cy="10182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76449" cy="1018256"/>
            </a:xfrm>
            <a:custGeom>
              <a:avLst/>
              <a:gdLst/>
              <a:ahLst/>
              <a:cxnLst/>
              <a:rect r="r" b="b" t="t" l="l"/>
              <a:pathLst>
                <a:path h="1018256" w="976449">
                  <a:moveTo>
                    <a:pt x="0" y="0"/>
                  </a:moveTo>
                  <a:lnTo>
                    <a:pt x="976449" y="0"/>
                  </a:lnTo>
                  <a:lnTo>
                    <a:pt x="976449" y="1018256"/>
                  </a:lnTo>
                  <a:lnTo>
                    <a:pt x="0" y="1018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976449" cy="1065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977336" y="3924753"/>
            <a:ext cx="2512014" cy="136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Xuất bảng lương theo kỳ học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Lọc theo giáo viên hoặc bộ môn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977336" y="3406956"/>
            <a:ext cx="2512014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Xuất báo cáo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6394865">
            <a:off x="13327889" y="7920705"/>
            <a:ext cx="2907815" cy="2675190"/>
          </a:xfrm>
          <a:custGeom>
            <a:avLst/>
            <a:gdLst/>
            <a:ahLst/>
            <a:cxnLst/>
            <a:rect r="r" b="b" t="t" l="l"/>
            <a:pathLst>
              <a:path h="2675190" w="2907815">
                <a:moveTo>
                  <a:pt x="0" y="0"/>
                </a:moveTo>
                <a:lnTo>
                  <a:pt x="2907815" y="0"/>
                </a:lnTo>
                <a:lnTo>
                  <a:pt x="2907815" y="2675190"/>
                </a:lnTo>
                <a:lnTo>
                  <a:pt x="0" y="267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97474" y="1733178"/>
            <a:ext cx="747052" cy="747052"/>
          </a:xfrm>
          <a:custGeom>
            <a:avLst/>
            <a:gdLst/>
            <a:ahLst/>
            <a:cxnLst/>
            <a:rect r="r" b="b" t="t" l="l"/>
            <a:pathLst>
              <a:path h="747052" w="747052">
                <a:moveTo>
                  <a:pt x="0" y="0"/>
                </a:moveTo>
                <a:lnTo>
                  <a:pt x="747052" y="0"/>
                </a:lnTo>
                <a:lnTo>
                  <a:pt x="747052" y="747052"/>
                </a:lnTo>
                <a:lnTo>
                  <a:pt x="0" y="74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30716">
            <a:off x="-532964" y="8306252"/>
            <a:ext cx="2907815" cy="2675190"/>
          </a:xfrm>
          <a:custGeom>
            <a:avLst/>
            <a:gdLst/>
            <a:ahLst/>
            <a:cxnLst/>
            <a:rect r="r" b="b" t="t" l="l"/>
            <a:pathLst>
              <a:path h="2675190" w="2907815">
                <a:moveTo>
                  <a:pt x="0" y="0"/>
                </a:moveTo>
                <a:lnTo>
                  <a:pt x="2907815" y="0"/>
                </a:lnTo>
                <a:lnTo>
                  <a:pt x="2907815" y="2675189"/>
                </a:lnTo>
                <a:lnTo>
                  <a:pt x="0" y="2675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924633">
            <a:off x="16668470" y="2533283"/>
            <a:ext cx="1352112" cy="2436238"/>
          </a:xfrm>
          <a:custGeom>
            <a:avLst/>
            <a:gdLst/>
            <a:ahLst/>
            <a:cxnLst/>
            <a:rect r="r" b="b" t="t" l="l"/>
            <a:pathLst>
              <a:path h="2436238" w="1352112">
                <a:moveTo>
                  <a:pt x="0" y="0"/>
                </a:moveTo>
                <a:lnTo>
                  <a:pt x="1352112" y="0"/>
                </a:lnTo>
                <a:lnTo>
                  <a:pt x="1352112" y="2436238"/>
                </a:lnTo>
                <a:lnTo>
                  <a:pt x="0" y="2436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0944" y="2856298"/>
            <a:ext cx="6596172" cy="3111344"/>
          </a:xfrm>
          <a:custGeom>
            <a:avLst/>
            <a:gdLst/>
            <a:ahLst/>
            <a:cxnLst/>
            <a:rect r="r" b="b" t="t" l="l"/>
            <a:pathLst>
              <a:path h="3111344" w="6596172">
                <a:moveTo>
                  <a:pt x="0" y="0"/>
                </a:moveTo>
                <a:lnTo>
                  <a:pt x="6596172" y="0"/>
                </a:lnTo>
                <a:lnTo>
                  <a:pt x="6596172" y="3111344"/>
                </a:lnTo>
                <a:lnTo>
                  <a:pt x="0" y="3111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15" r="0" b="-6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18260" y="2856298"/>
            <a:ext cx="8269353" cy="3111344"/>
          </a:xfrm>
          <a:custGeom>
            <a:avLst/>
            <a:gdLst/>
            <a:ahLst/>
            <a:cxnLst/>
            <a:rect r="r" b="b" t="t" l="l"/>
            <a:pathLst>
              <a:path h="3111344" w="8269353">
                <a:moveTo>
                  <a:pt x="0" y="0"/>
                </a:moveTo>
                <a:lnTo>
                  <a:pt x="8269354" y="0"/>
                </a:lnTo>
                <a:lnTo>
                  <a:pt x="8269354" y="3111344"/>
                </a:lnTo>
                <a:lnTo>
                  <a:pt x="0" y="31113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0944" y="6439007"/>
            <a:ext cx="11301259" cy="2980707"/>
          </a:xfrm>
          <a:custGeom>
            <a:avLst/>
            <a:gdLst/>
            <a:ahLst/>
            <a:cxnLst/>
            <a:rect r="r" b="b" t="t" l="l"/>
            <a:pathLst>
              <a:path h="2980707" w="11301259">
                <a:moveTo>
                  <a:pt x="0" y="0"/>
                </a:moveTo>
                <a:lnTo>
                  <a:pt x="11301259" y="0"/>
                </a:lnTo>
                <a:lnTo>
                  <a:pt x="11301259" y="2980707"/>
                </a:lnTo>
                <a:lnTo>
                  <a:pt x="0" y="2980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0944" y="1478609"/>
            <a:ext cx="7563995" cy="129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51"/>
              </a:lnSpc>
            </a:pPr>
            <a:r>
              <a:rPr lang="en-US" sz="9416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97474" y="1733178"/>
            <a:ext cx="747052" cy="747052"/>
          </a:xfrm>
          <a:custGeom>
            <a:avLst/>
            <a:gdLst/>
            <a:ahLst/>
            <a:cxnLst/>
            <a:rect r="r" b="b" t="t" l="l"/>
            <a:pathLst>
              <a:path h="747052" w="747052">
                <a:moveTo>
                  <a:pt x="0" y="0"/>
                </a:moveTo>
                <a:lnTo>
                  <a:pt x="747052" y="0"/>
                </a:lnTo>
                <a:lnTo>
                  <a:pt x="747052" y="747052"/>
                </a:lnTo>
                <a:lnTo>
                  <a:pt x="0" y="74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30716">
            <a:off x="-532964" y="8306252"/>
            <a:ext cx="2907815" cy="2675190"/>
          </a:xfrm>
          <a:custGeom>
            <a:avLst/>
            <a:gdLst/>
            <a:ahLst/>
            <a:cxnLst/>
            <a:rect r="r" b="b" t="t" l="l"/>
            <a:pathLst>
              <a:path h="2675190" w="2907815">
                <a:moveTo>
                  <a:pt x="0" y="0"/>
                </a:moveTo>
                <a:lnTo>
                  <a:pt x="2907815" y="0"/>
                </a:lnTo>
                <a:lnTo>
                  <a:pt x="2907815" y="2675189"/>
                </a:lnTo>
                <a:lnTo>
                  <a:pt x="0" y="2675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924633">
            <a:off x="16668470" y="2533283"/>
            <a:ext cx="1352112" cy="2436238"/>
          </a:xfrm>
          <a:custGeom>
            <a:avLst/>
            <a:gdLst/>
            <a:ahLst/>
            <a:cxnLst/>
            <a:rect r="r" b="b" t="t" l="l"/>
            <a:pathLst>
              <a:path h="2436238" w="1352112">
                <a:moveTo>
                  <a:pt x="0" y="0"/>
                </a:moveTo>
                <a:lnTo>
                  <a:pt x="1352112" y="0"/>
                </a:lnTo>
                <a:lnTo>
                  <a:pt x="1352112" y="2436238"/>
                </a:lnTo>
                <a:lnTo>
                  <a:pt x="0" y="2436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0944" y="2650160"/>
            <a:ext cx="8586623" cy="3788847"/>
          </a:xfrm>
          <a:custGeom>
            <a:avLst/>
            <a:gdLst/>
            <a:ahLst/>
            <a:cxnLst/>
            <a:rect r="r" b="b" t="t" l="l"/>
            <a:pathLst>
              <a:path h="3788847" w="8586623">
                <a:moveTo>
                  <a:pt x="0" y="0"/>
                </a:moveTo>
                <a:lnTo>
                  <a:pt x="8586623" y="0"/>
                </a:lnTo>
                <a:lnTo>
                  <a:pt x="8586623" y="3788847"/>
                </a:lnTo>
                <a:lnTo>
                  <a:pt x="0" y="3788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31392" y="581968"/>
            <a:ext cx="5089779" cy="4377210"/>
          </a:xfrm>
          <a:custGeom>
            <a:avLst/>
            <a:gdLst/>
            <a:ahLst/>
            <a:cxnLst/>
            <a:rect r="r" b="b" t="t" l="l"/>
            <a:pathLst>
              <a:path h="4377210" w="5089779">
                <a:moveTo>
                  <a:pt x="0" y="0"/>
                </a:moveTo>
                <a:lnTo>
                  <a:pt x="5089779" y="0"/>
                </a:lnTo>
                <a:lnTo>
                  <a:pt x="5089779" y="4377210"/>
                </a:lnTo>
                <a:lnTo>
                  <a:pt x="0" y="43772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439007"/>
            <a:ext cx="7754198" cy="3411847"/>
          </a:xfrm>
          <a:custGeom>
            <a:avLst/>
            <a:gdLst/>
            <a:ahLst/>
            <a:cxnLst/>
            <a:rect r="r" b="b" t="t" l="l"/>
            <a:pathLst>
              <a:path h="3411847" w="7754198">
                <a:moveTo>
                  <a:pt x="0" y="0"/>
                </a:moveTo>
                <a:lnTo>
                  <a:pt x="7754198" y="0"/>
                </a:lnTo>
                <a:lnTo>
                  <a:pt x="7754198" y="3411847"/>
                </a:lnTo>
                <a:lnTo>
                  <a:pt x="0" y="34118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31392" y="5471163"/>
            <a:ext cx="5088638" cy="4172683"/>
          </a:xfrm>
          <a:custGeom>
            <a:avLst/>
            <a:gdLst/>
            <a:ahLst/>
            <a:cxnLst/>
            <a:rect r="r" b="b" t="t" l="l"/>
            <a:pathLst>
              <a:path h="4172683" w="5088638">
                <a:moveTo>
                  <a:pt x="0" y="0"/>
                </a:moveTo>
                <a:lnTo>
                  <a:pt x="5088638" y="0"/>
                </a:lnTo>
                <a:lnTo>
                  <a:pt x="5088638" y="4172683"/>
                </a:lnTo>
                <a:lnTo>
                  <a:pt x="0" y="4172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0944" y="1478609"/>
            <a:ext cx="7563995" cy="129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51"/>
              </a:lnSpc>
            </a:pPr>
            <a:r>
              <a:rPr lang="en-US" sz="9416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34556" y="4130879"/>
            <a:ext cx="785704" cy="785704"/>
          </a:xfrm>
          <a:custGeom>
            <a:avLst/>
            <a:gdLst/>
            <a:ahLst/>
            <a:cxnLst/>
            <a:rect r="r" b="b" t="t" l="l"/>
            <a:pathLst>
              <a:path h="785704" w="785704">
                <a:moveTo>
                  <a:pt x="0" y="0"/>
                </a:moveTo>
                <a:lnTo>
                  <a:pt x="785705" y="0"/>
                </a:lnTo>
                <a:lnTo>
                  <a:pt x="785705" y="785705"/>
                </a:lnTo>
                <a:lnTo>
                  <a:pt x="0" y="78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2854">
            <a:off x="15654886" y="7984581"/>
            <a:ext cx="2907815" cy="2675190"/>
          </a:xfrm>
          <a:custGeom>
            <a:avLst/>
            <a:gdLst/>
            <a:ahLst/>
            <a:cxnLst/>
            <a:rect r="r" b="b" t="t" l="l"/>
            <a:pathLst>
              <a:path h="2675190" w="2907815">
                <a:moveTo>
                  <a:pt x="0" y="0"/>
                </a:moveTo>
                <a:lnTo>
                  <a:pt x="2907815" y="0"/>
                </a:lnTo>
                <a:lnTo>
                  <a:pt x="2907815" y="2675190"/>
                </a:lnTo>
                <a:lnTo>
                  <a:pt x="0" y="267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1028700" y="6271674"/>
          <a:ext cx="16230600" cy="8089582"/>
        </p:xfrm>
        <a:graphic>
          <a:graphicData uri="http://schemas.openxmlformats.org/presentationml/2006/ole">
            <p:oleObj imgW="19469100" imgH="113284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1402409"/>
            <a:ext cx="9622369" cy="54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3980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KIỂM THỬ VÀ ĐÁNH GIÁ CHẤT LƯỢNG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59519"/>
            <a:ext cx="10337598" cy="314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1"/>
              </a:lnSpc>
              <a:spcBef>
                <a:spcPct val="0"/>
              </a:spcBef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1. Kiểm thử chức năng</a:t>
            </a:r>
          </a:p>
          <a:p>
            <a:pPr algn="l">
              <a:lnSpc>
                <a:spcPts val="3181"/>
              </a:lnSpc>
              <a:spcBef>
                <a:spcPct val="0"/>
              </a:spcBef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Đảm bảo các chức năng hoạt động đúng theo yêu cầu:</a:t>
            </a:r>
          </a:p>
          <a:p>
            <a:pPr algn="l">
              <a:lnSpc>
                <a:spcPts val="3181"/>
              </a:lnSpc>
              <a:spcBef>
                <a:spcPct val="0"/>
              </a:spcBef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Thêm / sửa / xóa dữ liệu: giáo viên, môn học, lớp học phần</a:t>
            </a:r>
          </a:p>
          <a:p>
            <a:pPr algn="l">
              <a:lnSpc>
                <a:spcPts val="3181"/>
              </a:lnSpc>
              <a:spcBef>
                <a:spcPct val="0"/>
              </a:spcBef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Tính lương chính xác theo số tín chỉ, hệ số lớp, học vị</a:t>
            </a:r>
          </a:p>
          <a:p>
            <a:pPr algn="l">
              <a:lnSpc>
                <a:spcPts val="3181"/>
              </a:lnSpc>
              <a:spcBef>
                <a:spcPct val="0"/>
              </a:spcBef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Xuất bảng lương theo kỳ học đúng định dạng</a:t>
            </a:r>
          </a:p>
          <a:p>
            <a:pPr algn="l">
              <a:lnSpc>
                <a:spcPts val="3181"/>
              </a:lnSpc>
              <a:spcBef>
                <a:spcPct val="0"/>
              </a:spcBef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2. Kiểm thử hiệu năng</a:t>
            </a:r>
          </a:p>
          <a:p>
            <a:pPr algn="l">
              <a:lnSpc>
                <a:spcPts val="3181"/>
              </a:lnSpc>
              <a:spcBef>
                <a:spcPct val="0"/>
              </a:spcBef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Đánh giá tốc độ phản hồi khi truy xuất danh sách giáo viên, bảng lương</a:t>
            </a:r>
          </a:p>
          <a:p>
            <a:pPr algn="l">
              <a:lnSpc>
                <a:spcPts val="3181"/>
              </a:lnSpc>
              <a:spcBef>
                <a:spcPct val="0"/>
              </a:spcBef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Hệ thống hoạt động ổn định với &gt; 200 bản ghi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40671"/>
            <a:ext cx="12340568" cy="54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3980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ĐÁNH GIÁ THEO TIÊU CHÍ CHẤT LƯỢNG PHẦN MỀM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34556" y="4130879"/>
            <a:ext cx="785704" cy="785704"/>
          </a:xfrm>
          <a:custGeom>
            <a:avLst/>
            <a:gdLst/>
            <a:ahLst/>
            <a:cxnLst/>
            <a:rect r="r" b="b" t="t" l="l"/>
            <a:pathLst>
              <a:path h="785704" w="785704">
                <a:moveTo>
                  <a:pt x="0" y="0"/>
                </a:moveTo>
                <a:lnTo>
                  <a:pt x="785705" y="0"/>
                </a:lnTo>
                <a:lnTo>
                  <a:pt x="785705" y="785705"/>
                </a:lnTo>
                <a:lnTo>
                  <a:pt x="0" y="78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2854">
            <a:off x="15654886" y="7984581"/>
            <a:ext cx="2907815" cy="2675190"/>
          </a:xfrm>
          <a:custGeom>
            <a:avLst/>
            <a:gdLst/>
            <a:ahLst/>
            <a:cxnLst/>
            <a:rect r="r" b="b" t="t" l="l"/>
            <a:pathLst>
              <a:path h="2675190" w="2907815">
                <a:moveTo>
                  <a:pt x="0" y="0"/>
                </a:moveTo>
                <a:lnTo>
                  <a:pt x="2907815" y="0"/>
                </a:lnTo>
                <a:lnTo>
                  <a:pt x="2907815" y="2675190"/>
                </a:lnTo>
                <a:lnTo>
                  <a:pt x="0" y="267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02409"/>
            <a:ext cx="9622369" cy="54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3980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KẾT LUẬN &amp; HƯỚNG PHÁT TRIỂN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92844"/>
            <a:ext cx="11717290" cy="237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8"/>
              </a:lnSpc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Kết luận</a:t>
            </a:r>
          </a:p>
          <a:p>
            <a:pPr algn="l">
              <a:lnSpc>
                <a:spcPts val="3818"/>
              </a:lnSpc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Hệ thống đã tin học hóa quy trình quản lý tiền lương giáo viên.</a:t>
            </a:r>
          </a:p>
          <a:p>
            <a:pPr algn="l">
              <a:lnSpc>
                <a:spcPts val="3818"/>
              </a:lnSpc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Giúp giảm sai sót thủ công, đảm bảo tính minh bạch và chính xác.</a:t>
            </a:r>
          </a:p>
          <a:p>
            <a:pPr algn="l">
              <a:lnSpc>
                <a:spcPts val="3818"/>
              </a:lnSpc>
            </a:pPr>
            <a:r>
              <a:rPr lang="en-US" sz="2272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Hỗ trợ nhà trường quản lý dữ liệu tập trung, truy xuất dễ dàng và nhanh chóng.</a:t>
            </a:r>
          </a:p>
          <a:p>
            <a:pPr algn="l">
              <a:lnSpc>
                <a:spcPts val="381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364129"/>
            <a:ext cx="10152608" cy="223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3"/>
              </a:lnSpc>
            </a:pPr>
            <a:r>
              <a:rPr lang="en-US" sz="2270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Hướng phát triển</a:t>
            </a:r>
          </a:p>
          <a:p>
            <a:pPr algn="l">
              <a:lnSpc>
                <a:spcPts val="3563"/>
              </a:lnSpc>
            </a:pPr>
            <a:r>
              <a:rPr lang="en-US" sz="2270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Phân quyền chi tiết hơn: theo phòng ban, tổ chuyên môn.</a:t>
            </a:r>
          </a:p>
          <a:p>
            <a:pPr algn="l">
              <a:lnSpc>
                <a:spcPts val="3563"/>
              </a:lnSpc>
            </a:pPr>
            <a:r>
              <a:rPr lang="en-US" sz="2270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Tích hợp thanh toán trực tuyến (Momo, ngân hàng).</a:t>
            </a:r>
          </a:p>
          <a:p>
            <a:pPr algn="l">
              <a:lnSpc>
                <a:spcPts val="3563"/>
              </a:lnSpc>
            </a:pPr>
            <a:r>
              <a:rPr lang="en-US" sz="2270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Tạo biểu đồ thống kê lương, so sánh theo học kỳ / giáo viên / bộ môn.</a:t>
            </a:r>
          </a:p>
          <a:p>
            <a:pPr algn="l">
              <a:lnSpc>
                <a:spcPts val="3563"/>
              </a:lnSpc>
            </a:pPr>
            <a:r>
              <a:rPr lang="en-US" sz="2270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Mở rộng chấm công, tính thưởng – phạt, kết nối với phần mềm nhân sự.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94370" y="6340863"/>
            <a:ext cx="9723221" cy="2917437"/>
            <a:chOff x="0" y="0"/>
            <a:chExt cx="2560848" cy="7683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0849" cy="768378"/>
            </a:xfrm>
            <a:custGeom>
              <a:avLst/>
              <a:gdLst/>
              <a:ahLst/>
              <a:cxnLst/>
              <a:rect r="r" b="b" t="t" l="l"/>
              <a:pathLst>
                <a:path h="768378" w="2560849">
                  <a:moveTo>
                    <a:pt x="0" y="0"/>
                  </a:moveTo>
                  <a:lnTo>
                    <a:pt x="2560849" y="0"/>
                  </a:lnTo>
                  <a:lnTo>
                    <a:pt x="2560849" y="768378"/>
                  </a:lnTo>
                  <a:lnTo>
                    <a:pt x="0" y="768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60848" cy="816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6153055" cy="4114800"/>
            <a:chOff x="0" y="0"/>
            <a:chExt cx="953269" cy="6374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3269" cy="637490"/>
            </a:xfrm>
            <a:custGeom>
              <a:avLst/>
              <a:gdLst/>
              <a:ahLst/>
              <a:cxnLst/>
              <a:rect r="r" b="b" t="t" l="l"/>
              <a:pathLst>
                <a:path h="637490" w="953269">
                  <a:moveTo>
                    <a:pt x="0" y="0"/>
                  </a:moveTo>
                  <a:lnTo>
                    <a:pt x="953269" y="0"/>
                  </a:lnTo>
                  <a:lnTo>
                    <a:pt x="953269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2"/>
              <a:stretch>
                <a:fillRect l="-186" t="0" r="-18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994370" y="1028700"/>
            <a:ext cx="9264930" cy="4073913"/>
            <a:chOff x="0" y="0"/>
            <a:chExt cx="1435380" cy="631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35380" cy="631156"/>
            </a:xfrm>
            <a:custGeom>
              <a:avLst/>
              <a:gdLst/>
              <a:ahLst/>
              <a:cxnLst/>
              <a:rect r="r" b="b" t="t" l="l"/>
              <a:pathLst>
                <a:path h="631156" w="1435380">
                  <a:moveTo>
                    <a:pt x="0" y="0"/>
                  </a:moveTo>
                  <a:lnTo>
                    <a:pt x="1435380" y="0"/>
                  </a:lnTo>
                  <a:lnTo>
                    <a:pt x="1435380" y="631156"/>
                  </a:lnTo>
                  <a:lnTo>
                    <a:pt x="0" y="631156"/>
                  </a:lnTo>
                  <a:close/>
                </a:path>
              </a:pathLst>
            </a:custGeom>
            <a:blipFill>
              <a:blip r:embed="rId3"/>
              <a:stretch>
                <a:fillRect l="0" t="-63710" r="0" b="-6371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311199" y="6794858"/>
            <a:ext cx="376800" cy="376800"/>
          </a:xfrm>
          <a:custGeom>
            <a:avLst/>
            <a:gdLst/>
            <a:ahLst/>
            <a:cxnLst/>
            <a:rect r="r" b="b" t="t" l="l"/>
            <a:pathLst>
              <a:path h="376800" w="376800">
                <a:moveTo>
                  <a:pt x="0" y="0"/>
                </a:moveTo>
                <a:lnTo>
                  <a:pt x="376800" y="0"/>
                </a:lnTo>
                <a:lnTo>
                  <a:pt x="376800" y="376800"/>
                </a:lnTo>
                <a:lnTo>
                  <a:pt x="0" y="37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01390" y="7319456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1390" y="7863671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8"/>
                </a:lnTo>
                <a:lnTo>
                  <a:pt x="0" y="396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91581" y="8394565"/>
            <a:ext cx="396418" cy="396418"/>
          </a:xfrm>
          <a:custGeom>
            <a:avLst/>
            <a:gdLst/>
            <a:ahLst/>
            <a:cxnLst/>
            <a:rect r="r" b="b" t="t" l="l"/>
            <a:pathLst>
              <a:path h="396418" w="396418">
                <a:moveTo>
                  <a:pt x="0" y="0"/>
                </a:moveTo>
                <a:lnTo>
                  <a:pt x="396418" y="0"/>
                </a:lnTo>
                <a:lnTo>
                  <a:pt x="396418" y="396417"/>
                </a:lnTo>
                <a:lnTo>
                  <a:pt x="0" y="3964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6131313"/>
            <a:ext cx="6965670" cy="346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6"/>
              </a:lnSpc>
            </a:pPr>
            <a:r>
              <a:rPr lang="en-US" sz="13613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73142" y="7208770"/>
            <a:ext cx="114947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28788" y="6836923"/>
            <a:ext cx="4449285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+123-456-7890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28788" y="7371330"/>
            <a:ext cx="4449285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22010041@ST.PHENIKAA-UNI.EDU.VN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47643" y="7915546"/>
            <a:ext cx="4449285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22010451@ST.PHENIKAA-UNI.EDU.VN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47643" y="8436881"/>
            <a:ext cx="509304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 u="sng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  <a:hlinkClick r:id="rId12" tooltip="https://github.com/duyvawss25/Do_An_Co_So"/>
              </a:rPr>
              <a:t>https://github.com/duyvawss25/Do_An_Co_So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70514" y="2796151"/>
            <a:ext cx="6688786" cy="6462149"/>
            <a:chOff x="0" y="0"/>
            <a:chExt cx="1036268" cy="1001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6268" cy="1001156"/>
            </a:xfrm>
            <a:custGeom>
              <a:avLst/>
              <a:gdLst/>
              <a:ahLst/>
              <a:cxnLst/>
              <a:rect r="r" b="b" t="t" l="l"/>
              <a:pathLst>
                <a:path h="1001156" w="1036268">
                  <a:moveTo>
                    <a:pt x="0" y="0"/>
                  </a:moveTo>
                  <a:lnTo>
                    <a:pt x="1036268" y="0"/>
                  </a:lnTo>
                  <a:lnTo>
                    <a:pt x="1036268" y="1001156"/>
                  </a:lnTo>
                  <a:lnTo>
                    <a:pt x="0" y="1001156"/>
                  </a:lnTo>
                  <a:close/>
                </a:path>
              </a:pathLst>
            </a:custGeom>
            <a:blipFill>
              <a:blip r:embed="rId4"/>
              <a:stretch>
                <a:fillRect l="-22504" t="0" r="-2250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4772061"/>
            <a:ext cx="8115300" cy="4486239"/>
            <a:chOff x="0" y="0"/>
            <a:chExt cx="2137363" cy="1181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1181561"/>
            </a:xfrm>
            <a:custGeom>
              <a:avLst/>
              <a:gdLst/>
              <a:ahLst/>
              <a:cxnLst/>
              <a:rect r="r" b="b" t="t" l="l"/>
              <a:pathLst>
                <a:path h="1181561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1181561"/>
                  </a:lnTo>
                  <a:lnTo>
                    <a:pt x="0" y="11815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137363" cy="1229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737014"/>
            <a:ext cx="8235903" cy="225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32"/>
              </a:lnSpc>
            </a:pPr>
            <a:r>
              <a:rPr lang="en-US" sz="8864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LÝ DO CHỌN ĐỀ TÀI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9316" y="4991100"/>
            <a:ext cx="7646448" cy="4869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4" indent="-172722" lvl="1">
              <a:lnSpc>
                <a:spcPts val="3552"/>
              </a:lnSpc>
              <a:buFont typeface="Arial"/>
              <a:buChar char="•"/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Số lượng học sinh và môn học tăng làm số lớp học nhiều hơn.</a:t>
            </a:r>
          </a:p>
          <a:p>
            <a:pPr algn="l" marL="345444" indent="-172722" lvl="1">
              <a:lnSpc>
                <a:spcPts val="3552"/>
              </a:lnSpc>
              <a:buFont typeface="Arial"/>
              <a:buChar char="•"/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Khối lượng giảng dạy của giáo viên trở nên phức tạp và khó theo dõi.</a:t>
            </a:r>
          </a:p>
          <a:p>
            <a:pPr algn="l" marL="345444" indent="-172722" lvl="1">
              <a:lnSpc>
                <a:spcPts val="3552"/>
              </a:lnSpc>
              <a:buFont typeface="Arial"/>
              <a:buChar char="•"/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Lương giáo viên phụ thuộc vào nhiều yếu tố như tiết dạy, hệ số, phụ cấp, kiêm nhiệm.</a:t>
            </a:r>
          </a:p>
          <a:p>
            <a:pPr algn="l" marL="345444" indent="-172722" lvl="1">
              <a:lnSpc>
                <a:spcPts val="3552"/>
              </a:lnSpc>
              <a:buFont typeface="Arial"/>
              <a:buChar char="•"/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Tính lương thủ công dễ sai sót, tốn thời gian và thiếu minh bạch.</a:t>
            </a:r>
          </a:p>
          <a:p>
            <a:pPr algn="l" marL="345444" indent="-172722" lvl="1">
              <a:lnSpc>
                <a:spcPts val="3552"/>
              </a:lnSpc>
              <a:buFont typeface="Arial"/>
              <a:buChar char="•"/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Cần một hệ thống tính lương tự động để tăng độ chính xác và hiệu quả quản lý.</a:t>
            </a:r>
          </a:p>
          <a:p>
            <a:pPr algn="l">
              <a:lnSpc>
                <a:spcPts val="3552"/>
              </a:lnSpc>
            </a:pPr>
          </a:p>
          <a:p>
            <a:pPr algn="l">
              <a:lnSpc>
                <a:spcPts val="3552"/>
              </a:lnSpc>
            </a:pPr>
          </a:p>
          <a:p>
            <a:pPr algn="l">
              <a:lnSpc>
                <a:spcPts val="3552"/>
              </a:lnSpc>
            </a:pPr>
          </a:p>
          <a:p>
            <a:pPr algn="l">
              <a:lnSpc>
                <a:spcPts val="3552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7355836">
            <a:off x="5267438" y="7445402"/>
            <a:ext cx="2516793" cy="2315450"/>
          </a:xfrm>
          <a:custGeom>
            <a:avLst/>
            <a:gdLst/>
            <a:ahLst/>
            <a:cxnLst/>
            <a:rect r="r" b="b" t="t" l="l"/>
            <a:pathLst>
              <a:path h="2315450" w="2516793">
                <a:moveTo>
                  <a:pt x="0" y="0"/>
                </a:moveTo>
                <a:lnTo>
                  <a:pt x="2516793" y="0"/>
                </a:lnTo>
                <a:lnTo>
                  <a:pt x="2516793" y="2315449"/>
                </a:lnTo>
                <a:lnTo>
                  <a:pt x="0" y="2315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85044" y="6150908"/>
            <a:ext cx="6774256" cy="3031456"/>
            <a:chOff x="0" y="0"/>
            <a:chExt cx="1049510" cy="4696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9510" cy="469652"/>
            </a:xfrm>
            <a:custGeom>
              <a:avLst/>
              <a:gdLst/>
              <a:ahLst/>
              <a:cxnLst/>
              <a:rect r="r" b="b" t="t" l="l"/>
              <a:pathLst>
                <a:path h="469652" w="1049510">
                  <a:moveTo>
                    <a:pt x="0" y="0"/>
                  </a:moveTo>
                  <a:lnTo>
                    <a:pt x="1049510" y="0"/>
                  </a:lnTo>
                  <a:lnTo>
                    <a:pt x="1049510" y="469652"/>
                  </a:lnTo>
                  <a:lnTo>
                    <a:pt x="0" y="469652"/>
                  </a:lnTo>
                  <a:close/>
                </a:path>
              </a:pathLst>
            </a:custGeom>
            <a:blipFill>
              <a:blip r:embed="rId4"/>
              <a:stretch>
                <a:fillRect l="0" t="-21089" r="0" b="-2108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098781" y="6572550"/>
            <a:ext cx="812883" cy="812883"/>
          </a:xfrm>
          <a:custGeom>
            <a:avLst/>
            <a:gdLst/>
            <a:ahLst/>
            <a:cxnLst/>
            <a:rect r="r" b="b" t="t" l="l"/>
            <a:pathLst>
              <a:path h="812883" w="812883">
                <a:moveTo>
                  <a:pt x="0" y="0"/>
                </a:moveTo>
                <a:lnTo>
                  <a:pt x="812883" y="0"/>
                </a:lnTo>
                <a:lnTo>
                  <a:pt x="812883" y="812884"/>
                </a:lnTo>
                <a:lnTo>
                  <a:pt x="0" y="812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16646" y="4846001"/>
            <a:ext cx="8115300" cy="3046454"/>
            <a:chOff x="0" y="0"/>
            <a:chExt cx="2137363" cy="802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7363" cy="802358"/>
            </a:xfrm>
            <a:custGeom>
              <a:avLst/>
              <a:gdLst/>
              <a:ahLst/>
              <a:cxnLst/>
              <a:rect r="r" b="b" t="t" l="l"/>
              <a:pathLst>
                <a:path h="802358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802358"/>
                  </a:lnTo>
                  <a:lnTo>
                    <a:pt x="0" y="8023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37363" cy="84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4674225">
            <a:off x="4535098" y="1768015"/>
            <a:ext cx="1478396" cy="2663776"/>
          </a:xfrm>
          <a:custGeom>
            <a:avLst/>
            <a:gdLst/>
            <a:ahLst/>
            <a:cxnLst/>
            <a:rect r="r" b="b" t="t" l="l"/>
            <a:pathLst>
              <a:path h="2663776" w="1478396">
                <a:moveTo>
                  <a:pt x="0" y="0"/>
                </a:moveTo>
                <a:lnTo>
                  <a:pt x="1478396" y="0"/>
                </a:lnTo>
                <a:lnTo>
                  <a:pt x="1478396" y="2663776"/>
                </a:lnTo>
                <a:lnTo>
                  <a:pt x="0" y="2663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473997">
            <a:off x="15574469" y="-246049"/>
            <a:ext cx="4232403" cy="4093888"/>
          </a:xfrm>
          <a:custGeom>
            <a:avLst/>
            <a:gdLst/>
            <a:ahLst/>
            <a:cxnLst/>
            <a:rect r="r" b="b" t="t" l="l"/>
            <a:pathLst>
              <a:path h="4093888" w="4232403">
                <a:moveTo>
                  <a:pt x="0" y="0"/>
                </a:moveTo>
                <a:lnTo>
                  <a:pt x="4232403" y="0"/>
                </a:lnTo>
                <a:lnTo>
                  <a:pt x="4232403" y="4093888"/>
                </a:lnTo>
                <a:lnTo>
                  <a:pt x="0" y="40938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16646" y="3734861"/>
            <a:ext cx="6774256" cy="82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6107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MỤC TIÊU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4591" y="4817426"/>
            <a:ext cx="6203649" cy="109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      </a:t>
            </a: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Quả</a:t>
            </a: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n lý giảng viên, môn học, lớp học phần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96021" y="5744843"/>
            <a:ext cx="3578275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Ghi nhận số tiết giảng dạy, hệ số lớp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572492" y="6407133"/>
            <a:ext cx="811530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Tự động tính lương theo công thức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507060" y="7071343"/>
            <a:ext cx="811530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Tạo báo cáo, bảng lương minh bạch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0891" y="8519891"/>
            <a:ext cx="738409" cy="738409"/>
          </a:xfrm>
          <a:custGeom>
            <a:avLst/>
            <a:gdLst/>
            <a:ahLst/>
            <a:cxnLst/>
            <a:rect r="r" b="b" t="t" l="l"/>
            <a:pathLst>
              <a:path h="738409" w="738409">
                <a:moveTo>
                  <a:pt x="0" y="0"/>
                </a:moveTo>
                <a:lnTo>
                  <a:pt x="738409" y="0"/>
                </a:lnTo>
                <a:lnTo>
                  <a:pt x="738409" y="738409"/>
                </a:lnTo>
                <a:lnTo>
                  <a:pt x="0" y="738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04614"/>
            <a:ext cx="7435038" cy="70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5240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CÔNG NGHỆ SỬ DỤNG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885640"/>
            <a:ext cx="3707454" cy="3866190"/>
            <a:chOff x="0" y="0"/>
            <a:chExt cx="976449" cy="10182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6449" cy="1018256"/>
            </a:xfrm>
            <a:custGeom>
              <a:avLst/>
              <a:gdLst/>
              <a:ahLst/>
              <a:cxnLst/>
              <a:rect r="r" b="b" t="t" l="l"/>
              <a:pathLst>
                <a:path h="1018256" w="976449">
                  <a:moveTo>
                    <a:pt x="0" y="0"/>
                  </a:moveTo>
                  <a:lnTo>
                    <a:pt x="976449" y="0"/>
                  </a:lnTo>
                  <a:lnTo>
                    <a:pt x="976449" y="1018256"/>
                  </a:lnTo>
                  <a:lnTo>
                    <a:pt x="0" y="1018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76449" cy="1065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26420" y="3924753"/>
            <a:ext cx="2512014" cy="357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ReactJS là thư viện xây dựng giao diện web dạng component.</a:t>
            </a: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 Vite là công cụ chạy và đóng gói dự án nhanh nhẹ.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 Ant Design là bộ giao diện chuẩn giúp tạo UI hiện đại.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26420" y="3274864"/>
            <a:ext cx="2512014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Frontend: ReactJS + Vite, antd css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203082" y="2885640"/>
            <a:ext cx="3707454" cy="3866190"/>
            <a:chOff x="0" y="0"/>
            <a:chExt cx="976449" cy="10182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6449" cy="1018256"/>
            </a:xfrm>
            <a:custGeom>
              <a:avLst/>
              <a:gdLst/>
              <a:ahLst/>
              <a:cxnLst/>
              <a:rect r="r" b="b" t="t" l="l"/>
              <a:pathLst>
                <a:path h="1018256" w="976449">
                  <a:moveTo>
                    <a:pt x="0" y="0"/>
                  </a:moveTo>
                  <a:lnTo>
                    <a:pt x="976449" y="0"/>
                  </a:lnTo>
                  <a:lnTo>
                    <a:pt x="976449" y="1018256"/>
                  </a:lnTo>
                  <a:lnTo>
                    <a:pt x="0" y="1018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76449" cy="1065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800802" y="3786673"/>
            <a:ext cx="2512014" cy="164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NodeJS là môi trường chạy JavaScript phía server, cho phép xây dựng backend hiệu quả và xử lý nhiều yêu cầu đồng thời.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00802" y="3406956"/>
            <a:ext cx="2512014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Backend: NodeJS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77464" y="2885640"/>
            <a:ext cx="3707454" cy="3866190"/>
            <a:chOff x="0" y="0"/>
            <a:chExt cx="976449" cy="10182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76449" cy="1018256"/>
            </a:xfrm>
            <a:custGeom>
              <a:avLst/>
              <a:gdLst/>
              <a:ahLst/>
              <a:cxnLst/>
              <a:rect r="r" b="b" t="t" l="l"/>
              <a:pathLst>
                <a:path h="1018256" w="976449">
                  <a:moveTo>
                    <a:pt x="0" y="0"/>
                  </a:moveTo>
                  <a:lnTo>
                    <a:pt x="976449" y="0"/>
                  </a:lnTo>
                  <a:lnTo>
                    <a:pt x="976449" y="1018256"/>
                  </a:lnTo>
                  <a:lnTo>
                    <a:pt x="0" y="1018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976449" cy="1065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977336" y="3786673"/>
            <a:ext cx="2512014" cy="109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MongoDB là hệ quản trị cơ sở dữ liệu NoSQL dạng document, lưu trữ dữ liệu linh hoạt và dễ mở rộng.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77336" y="3406956"/>
            <a:ext cx="2512014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Database: MongoDB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551846" y="2885640"/>
            <a:ext cx="3707454" cy="3866190"/>
            <a:chOff x="0" y="0"/>
            <a:chExt cx="976449" cy="101825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76449" cy="1018256"/>
            </a:xfrm>
            <a:custGeom>
              <a:avLst/>
              <a:gdLst/>
              <a:ahLst/>
              <a:cxnLst/>
              <a:rect r="r" b="b" t="t" l="l"/>
              <a:pathLst>
                <a:path h="1018256" w="976449">
                  <a:moveTo>
                    <a:pt x="0" y="0"/>
                  </a:moveTo>
                  <a:lnTo>
                    <a:pt x="976449" y="0"/>
                  </a:lnTo>
                  <a:lnTo>
                    <a:pt x="976449" y="1018256"/>
                  </a:lnTo>
                  <a:lnTo>
                    <a:pt x="0" y="10182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976449" cy="1065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151718" y="4168689"/>
            <a:ext cx="2512014" cy="302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Postman là công cụ kiểm thử API, hỗ trợ gửi yêu cầu và kiểm tra phản hồi.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 Selenium là framework kiểm thử tự động giao diện web, mô phỏng hành vi người dùng.</a:t>
            </a: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4213009" y="3406956"/>
            <a:ext cx="2512014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Công cụ kiểm thử: Postman, Selenium,...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6394865">
            <a:off x="13327889" y="7920705"/>
            <a:ext cx="2907815" cy="2675190"/>
          </a:xfrm>
          <a:custGeom>
            <a:avLst/>
            <a:gdLst/>
            <a:ahLst/>
            <a:cxnLst/>
            <a:rect r="r" b="b" t="t" l="l"/>
            <a:pathLst>
              <a:path h="2675190" w="2907815">
                <a:moveTo>
                  <a:pt x="0" y="0"/>
                </a:moveTo>
                <a:lnTo>
                  <a:pt x="2907815" y="0"/>
                </a:lnTo>
                <a:lnTo>
                  <a:pt x="2907815" y="2675190"/>
                </a:lnTo>
                <a:lnTo>
                  <a:pt x="0" y="267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18217" y="7220883"/>
            <a:ext cx="7435874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Môi trường triển khai: Localhost, Vercel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607158"/>
            <a:ext cx="8501790" cy="177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6988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KIẾN TRÚC HỆ THỐNG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568343" y="2617175"/>
            <a:ext cx="660624" cy="660624"/>
          </a:xfrm>
          <a:custGeom>
            <a:avLst/>
            <a:gdLst/>
            <a:ahLst/>
            <a:cxnLst/>
            <a:rect r="r" b="b" t="t" l="l"/>
            <a:pathLst>
              <a:path h="660624" w="660624">
                <a:moveTo>
                  <a:pt x="0" y="0"/>
                </a:moveTo>
                <a:lnTo>
                  <a:pt x="660624" y="0"/>
                </a:lnTo>
                <a:lnTo>
                  <a:pt x="660624" y="660624"/>
                </a:lnTo>
                <a:lnTo>
                  <a:pt x="0" y="66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95684" y="2579075"/>
            <a:ext cx="327191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1. Giao diện người dùng (Frontend)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529022" y="3772327"/>
            <a:ext cx="6730278" cy="3006845"/>
            <a:chOff x="0" y="0"/>
            <a:chExt cx="1772584" cy="79192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72584" cy="791926"/>
            </a:xfrm>
            <a:custGeom>
              <a:avLst/>
              <a:gdLst/>
              <a:ahLst/>
              <a:cxnLst/>
              <a:rect r="r" b="b" t="t" l="l"/>
              <a:pathLst>
                <a:path h="791926" w="1772584">
                  <a:moveTo>
                    <a:pt x="0" y="0"/>
                  </a:moveTo>
                  <a:lnTo>
                    <a:pt x="1772584" y="0"/>
                  </a:lnTo>
                  <a:lnTo>
                    <a:pt x="1772584" y="791926"/>
                  </a:lnTo>
                  <a:lnTo>
                    <a:pt x="0" y="7919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72584" cy="839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219979" y="4299564"/>
            <a:ext cx="5348364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b="true">
                <a:solidFill>
                  <a:srgbClr val="2C462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Vai trò: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19979" y="4698348"/>
            <a:ext cx="5348364" cy="54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Giao diện , đăng nhập , hồ sơ người dùng , cài đặt nhập/xem thông tin lớp học, giảng viên, bảng lương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5258920"/>
            <a:ext cx="8501790" cy="3999380"/>
            <a:chOff x="0" y="0"/>
            <a:chExt cx="1317150" cy="6196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17150" cy="619609"/>
            </a:xfrm>
            <a:custGeom>
              <a:avLst/>
              <a:gdLst/>
              <a:ahLst/>
              <a:cxnLst/>
              <a:rect r="r" b="b" t="t" l="l"/>
              <a:pathLst>
                <a:path h="619609" w="1317150">
                  <a:moveTo>
                    <a:pt x="0" y="0"/>
                  </a:moveTo>
                  <a:lnTo>
                    <a:pt x="1317150" y="0"/>
                  </a:lnTo>
                  <a:lnTo>
                    <a:pt x="1317150" y="619609"/>
                  </a:lnTo>
                  <a:lnTo>
                    <a:pt x="0" y="619609"/>
                  </a:lnTo>
                  <a:close/>
                </a:path>
              </a:pathLst>
            </a:custGeom>
            <a:blipFill>
              <a:blip r:embed="rId6"/>
              <a:stretch>
                <a:fillRect l="0" t="-20814" r="0" b="-20814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2968853">
            <a:off x="7115403" y="1731096"/>
            <a:ext cx="2280194" cy="2097778"/>
          </a:xfrm>
          <a:custGeom>
            <a:avLst/>
            <a:gdLst/>
            <a:ahLst/>
            <a:cxnLst/>
            <a:rect r="r" b="b" t="t" l="l"/>
            <a:pathLst>
              <a:path h="2097778" w="2280194">
                <a:moveTo>
                  <a:pt x="0" y="0"/>
                </a:moveTo>
                <a:lnTo>
                  <a:pt x="2280194" y="0"/>
                </a:lnTo>
                <a:lnTo>
                  <a:pt x="2280194" y="2097778"/>
                </a:lnTo>
                <a:lnTo>
                  <a:pt x="0" y="20977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219979" y="5353032"/>
            <a:ext cx="673027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Gửi yêu cầu đến server qua API (Axios / Fetch)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19979" y="5750543"/>
            <a:ext cx="673027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Hiển thị kết quả tính lương, bảng thống kê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95684" y="599056"/>
            <a:ext cx="8501790" cy="177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6988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KIẾN TRÚC HỆ THỐNG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568343" y="2617175"/>
            <a:ext cx="660624" cy="660624"/>
          </a:xfrm>
          <a:custGeom>
            <a:avLst/>
            <a:gdLst/>
            <a:ahLst/>
            <a:cxnLst/>
            <a:rect r="r" b="b" t="t" l="l"/>
            <a:pathLst>
              <a:path h="660624" w="660624">
                <a:moveTo>
                  <a:pt x="0" y="0"/>
                </a:moveTo>
                <a:lnTo>
                  <a:pt x="660624" y="0"/>
                </a:lnTo>
                <a:lnTo>
                  <a:pt x="660624" y="660624"/>
                </a:lnTo>
                <a:lnTo>
                  <a:pt x="0" y="66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95684" y="2579075"/>
            <a:ext cx="327191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  <a:r>
              <a:rPr lang="en-US" sz="24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. Lớp xử lý nghiệp vụ (Backend)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95684" y="3640078"/>
            <a:ext cx="6730278" cy="3192177"/>
            <a:chOff x="0" y="0"/>
            <a:chExt cx="1772584" cy="8407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72584" cy="840738"/>
            </a:xfrm>
            <a:custGeom>
              <a:avLst/>
              <a:gdLst/>
              <a:ahLst/>
              <a:cxnLst/>
              <a:rect r="r" b="b" t="t" l="l"/>
              <a:pathLst>
                <a:path h="840738" w="1772584">
                  <a:moveTo>
                    <a:pt x="0" y="0"/>
                  </a:moveTo>
                  <a:lnTo>
                    <a:pt x="1772584" y="0"/>
                  </a:lnTo>
                  <a:lnTo>
                    <a:pt x="1772584" y="840738"/>
                  </a:lnTo>
                  <a:lnTo>
                    <a:pt x="0" y="840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772584" cy="888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968853">
            <a:off x="879653" y="4094611"/>
            <a:ext cx="2280194" cy="2097778"/>
          </a:xfrm>
          <a:custGeom>
            <a:avLst/>
            <a:gdLst/>
            <a:ahLst/>
            <a:cxnLst/>
            <a:rect r="r" b="b" t="t" l="l"/>
            <a:pathLst>
              <a:path h="2097778" w="2280194">
                <a:moveTo>
                  <a:pt x="0" y="0"/>
                </a:moveTo>
                <a:lnTo>
                  <a:pt x="2280194" y="0"/>
                </a:lnTo>
                <a:lnTo>
                  <a:pt x="2280194" y="2097778"/>
                </a:lnTo>
                <a:lnTo>
                  <a:pt x="0" y="2097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219979" y="4071366"/>
            <a:ext cx="4571107" cy="2049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5"/>
              </a:lnSpc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Công nghệ: NodeJS</a:t>
            </a:r>
          </a:p>
          <a:p>
            <a:pPr algn="l">
              <a:lnSpc>
                <a:spcPts val="2735"/>
              </a:lnSpc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Vai trò:</a:t>
            </a:r>
          </a:p>
          <a:p>
            <a:pPr algn="l">
              <a:lnSpc>
                <a:spcPts val="2735"/>
              </a:lnSpc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Xử lý logic tính lương</a:t>
            </a:r>
          </a:p>
          <a:p>
            <a:pPr algn="l">
              <a:lnSpc>
                <a:spcPts val="2735"/>
              </a:lnSpc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Xác thực và phân quyền người dùng</a:t>
            </a:r>
          </a:p>
          <a:p>
            <a:pPr algn="l">
              <a:lnSpc>
                <a:spcPts val="2735"/>
              </a:lnSpc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Tạo các API RESTful phục vụ cho frontend</a:t>
            </a:r>
          </a:p>
          <a:p>
            <a:pPr algn="l">
              <a:lnSpc>
                <a:spcPts val="2735"/>
              </a:lnSpc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Kết nối và thao tác với cơ sở dữ liệu MongoDB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88913" y="7041804"/>
            <a:ext cx="432212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3. Cơ sở dữ liệu (Database)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9979" y="7704744"/>
            <a:ext cx="5183587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9"/>
              </a:lnSpc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Hệ quản trị: MongoDB</a:t>
            </a:r>
          </a:p>
          <a:p>
            <a:pPr algn="l">
              <a:lnSpc>
                <a:spcPts val="2719"/>
              </a:lnSpc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Vai trò:</a:t>
            </a:r>
          </a:p>
          <a:p>
            <a:pPr algn="l">
              <a:lnSpc>
                <a:spcPts val="2719"/>
              </a:lnSpc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Lưu trữ thông tin giảng viên, lớp học, môn học, học kỳ, hệ số, bảng lương</a:t>
            </a:r>
          </a:p>
          <a:p>
            <a:pPr algn="l">
              <a:lnSpc>
                <a:spcPts val="2719"/>
              </a:lnSpc>
            </a:pPr>
            <a:r>
              <a:rPr lang="en-US" sz="159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Tổ chức dạng document – linh hoạt và dễ mở rộng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529022" y="7685694"/>
            <a:ext cx="6730278" cy="2183148"/>
            <a:chOff x="0" y="0"/>
            <a:chExt cx="1772584" cy="5749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2584" cy="574985"/>
            </a:xfrm>
            <a:custGeom>
              <a:avLst/>
              <a:gdLst/>
              <a:ahLst/>
              <a:cxnLst/>
              <a:rect r="r" b="b" t="t" l="l"/>
              <a:pathLst>
                <a:path h="574985" w="1772584">
                  <a:moveTo>
                    <a:pt x="0" y="0"/>
                  </a:moveTo>
                  <a:lnTo>
                    <a:pt x="1772584" y="0"/>
                  </a:lnTo>
                  <a:lnTo>
                    <a:pt x="1772584" y="574985"/>
                  </a:lnTo>
                  <a:lnTo>
                    <a:pt x="0" y="574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C4622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72584" cy="622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338612" y="661170"/>
            <a:ext cx="4499722" cy="9149992"/>
          </a:xfrm>
          <a:custGeom>
            <a:avLst/>
            <a:gdLst/>
            <a:ahLst/>
            <a:cxnLst/>
            <a:rect r="r" b="b" t="t" l="l"/>
            <a:pathLst>
              <a:path h="9149992" w="4499722">
                <a:moveTo>
                  <a:pt x="0" y="0"/>
                </a:moveTo>
                <a:lnTo>
                  <a:pt x="4499722" y="0"/>
                </a:lnTo>
                <a:lnTo>
                  <a:pt x="4499722" y="9149992"/>
                </a:lnTo>
                <a:lnTo>
                  <a:pt x="0" y="91499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55614"/>
            <a:ext cx="8115300" cy="6802686"/>
            <a:chOff x="0" y="0"/>
            <a:chExt cx="1257272" cy="10539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7272" cy="1053914"/>
            </a:xfrm>
            <a:custGeom>
              <a:avLst/>
              <a:gdLst/>
              <a:ahLst/>
              <a:cxnLst/>
              <a:rect r="r" b="b" t="t" l="l"/>
              <a:pathLst>
                <a:path h="1053914" w="1257272">
                  <a:moveTo>
                    <a:pt x="0" y="0"/>
                  </a:moveTo>
                  <a:lnTo>
                    <a:pt x="1257272" y="0"/>
                  </a:lnTo>
                  <a:lnTo>
                    <a:pt x="1257272" y="1053914"/>
                  </a:lnTo>
                  <a:lnTo>
                    <a:pt x="0" y="1053914"/>
                  </a:lnTo>
                  <a:close/>
                </a:path>
              </a:pathLst>
            </a:custGeom>
            <a:blipFill>
              <a:blip r:embed="rId2"/>
              <a:stretch>
                <a:fillRect l="-12908" t="0" r="-1290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25910" y="8113377"/>
            <a:ext cx="639011" cy="639011"/>
          </a:xfrm>
          <a:custGeom>
            <a:avLst/>
            <a:gdLst/>
            <a:ahLst/>
            <a:cxnLst/>
            <a:rect r="r" b="b" t="t" l="l"/>
            <a:pathLst>
              <a:path h="639011" w="639011">
                <a:moveTo>
                  <a:pt x="0" y="0"/>
                </a:moveTo>
                <a:lnTo>
                  <a:pt x="639012" y="0"/>
                </a:lnTo>
                <a:lnTo>
                  <a:pt x="639012" y="639012"/>
                </a:lnTo>
                <a:lnTo>
                  <a:pt x="0" y="639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83285" y="3282054"/>
            <a:ext cx="6676015" cy="89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3"/>
              </a:lnSpc>
            </a:pPr>
            <a:r>
              <a:rPr lang="en-US" sz="6620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PHÂN LUỒNG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83285" y="6215532"/>
            <a:ext cx="5879105" cy="309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9"/>
              </a:lnSpc>
            </a:pPr>
            <a:r>
              <a:rPr lang="en-US" sz="2063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User: chỉ có thể cập nhật thông tin cá nhân và xem dữ liệu của bản thân, không can thiệp vào dữ liệu của người khác.</a:t>
            </a:r>
          </a:p>
          <a:p>
            <a:pPr algn="l">
              <a:lnSpc>
                <a:spcPts val="3529"/>
              </a:lnSpc>
            </a:pPr>
          </a:p>
          <a:p>
            <a:pPr algn="l">
              <a:lnSpc>
                <a:spcPts val="3529"/>
              </a:lnSpc>
            </a:pPr>
          </a:p>
          <a:p>
            <a:pPr algn="l">
              <a:lnSpc>
                <a:spcPts val="3529"/>
              </a:lnSpc>
            </a:pPr>
          </a:p>
          <a:p>
            <a:pPr algn="l">
              <a:lnSpc>
                <a:spcPts val="352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583285" y="4423390"/>
            <a:ext cx="5879105" cy="219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059">
                <a:solidFill>
                  <a:srgbClr val="2C4622"/>
                </a:solidFill>
                <a:latin typeface="Canva Sans"/>
                <a:ea typeface="Canva Sans"/>
                <a:cs typeface="Canva Sans"/>
                <a:sym typeface="Canva Sans"/>
              </a:rPr>
              <a:t>Admin: có quyền thêm, sửa, xóa thông tin và quản lý toàn bộ dữ liệu của hệ thống, đảm bảo tính chính xác và đầy đủ.</a:t>
            </a:r>
          </a:p>
          <a:p>
            <a:pPr algn="l">
              <a:lnSpc>
                <a:spcPts val="3542"/>
              </a:lnSpc>
            </a:pPr>
          </a:p>
          <a:p>
            <a:pPr algn="l">
              <a:lnSpc>
                <a:spcPts val="354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3902600">
            <a:off x="8122250" y="3039408"/>
            <a:ext cx="2043499" cy="3681981"/>
          </a:xfrm>
          <a:custGeom>
            <a:avLst/>
            <a:gdLst/>
            <a:ahLst/>
            <a:cxnLst/>
            <a:rect r="r" b="b" t="t" l="l"/>
            <a:pathLst>
              <a:path h="3681981" w="2043499">
                <a:moveTo>
                  <a:pt x="0" y="0"/>
                </a:moveTo>
                <a:lnTo>
                  <a:pt x="2043500" y="0"/>
                </a:lnTo>
                <a:lnTo>
                  <a:pt x="2043500" y="3681981"/>
                </a:lnTo>
                <a:lnTo>
                  <a:pt x="0" y="3681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34556" y="4130879"/>
            <a:ext cx="785704" cy="785704"/>
          </a:xfrm>
          <a:custGeom>
            <a:avLst/>
            <a:gdLst/>
            <a:ahLst/>
            <a:cxnLst/>
            <a:rect r="r" b="b" t="t" l="l"/>
            <a:pathLst>
              <a:path h="785704" w="785704">
                <a:moveTo>
                  <a:pt x="0" y="0"/>
                </a:moveTo>
                <a:lnTo>
                  <a:pt x="785705" y="0"/>
                </a:lnTo>
                <a:lnTo>
                  <a:pt x="785705" y="785705"/>
                </a:lnTo>
                <a:lnTo>
                  <a:pt x="0" y="78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2854">
            <a:off x="15654886" y="7984581"/>
            <a:ext cx="2907815" cy="2675190"/>
          </a:xfrm>
          <a:custGeom>
            <a:avLst/>
            <a:gdLst/>
            <a:ahLst/>
            <a:cxnLst/>
            <a:rect r="r" b="b" t="t" l="l"/>
            <a:pathLst>
              <a:path h="2675190" w="2907815">
                <a:moveTo>
                  <a:pt x="0" y="0"/>
                </a:moveTo>
                <a:lnTo>
                  <a:pt x="2907815" y="0"/>
                </a:lnTo>
                <a:lnTo>
                  <a:pt x="2907815" y="2675190"/>
                </a:lnTo>
                <a:lnTo>
                  <a:pt x="0" y="267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2102120" y="2715812"/>
          <a:ext cx="5657850" cy="6915150"/>
        </p:xfrm>
        <a:graphic>
          <a:graphicData uri="http://schemas.openxmlformats.org/presentationml/2006/ole">
            <p:oleObj imgW="7035800" imgH="82931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1478609"/>
            <a:ext cx="6692448" cy="123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1"/>
              </a:lnSpc>
            </a:pPr>
            <a:r>
              <a:rPr lang="en-US" sz="9055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QUAN HỆ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07635"/>
            <a:ext cx="4896577" cy="3420036"/>
            <a:chOff x="0" y="0"/>
            <a:chExt cx="758608" cy="529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8608" cy="529853"/>
            </a:xfrm>
            <a:custGeom>
              <a:avLst/>
              <a:gdLst/>
              <a:ahLst/>
              <a:cxnLst/>
              <a:rect r="r" b="b" t="t" l="l"/>
              <a:pathLst>
                <a:path h="529853" w="758608">
                  <a:moveTo>
                    <a:pt x="0" y="0"/>
                  </a:moveTo>
                  <a:lnTo>
                    <a:pt x="758608" y="0"/>
                  </a:lnTo>
                  <a:lnTo>
                    <a:pt x="758608" y="529853"/>
                  </a:lnTo>
                  <a:lnTo>
                    <a:pt x="0" y="529853"/>
                  </a:lnTo>
                  <a:close/>
                </a:path>
              </a:pathLst>
            </a:custGeom>
            <a:blipFill>
              <a:blip r:embed="rId2"/>
              <a:stretch>
                <a:fillRect l="-5479" t="0" r="-5479" b="-584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04591" y="4085656"/>
            <a:ext cx="1063995" cy="1063995"/>
          </a:xfrm>
          <a:custGeom>
            <a:avLst/>
            <a:gdLst/>
            <a:ahLst/>
            <a:cxnLst/>
            <a:rect r="r" b="b" t="t" l="l"/>
            <a:pathLst>
              <a:path h="1063995" w="1063995">
                <a:moveTo>
                  <a:pt x="0" y="0"/>
                </a:moveTo>
                <a:lnTo>
                  <a:pt x="1063995" y="0"/>
                </a:lnTo>
                <a:lnTo>
                  <a:pt x="1063995" y="1063995"/>
                </a:lnTo>
                <a:lnTo>
                  <a:pt x="0" y="1063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47727"/>
            <a:ext cx="375891" cy="397532"/>
          </a:xfrm>
          <a:custGeom>
            <a:avLst/>
            <a:gdLst/>
            <a:ahLst/>
            <a:cxnLst/>
            <a:rect r="r" b="b" t="t" l="l"/>
            <a:pathLst>
              <a:path h="397532" w="375891">
                <a:moveTo>
                  <a:pt x="0" y="0"/>
                </a:moveTo>
                <a:lnTo>
                  <a:pt x="375891" y="0"/>
                </a:lnTo>
                <a:lnTo>
                  <a:pt x="375891" y="397532"/>
                </a:lnTo>
                <a:lnTo>
                  <a:pt x="0" y="397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236403"/>
            <a:ext cx="8438533" cy="131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5169">
                <a:solidFill>
                  <a:srgbClr val="2C4622"/>
                </a:solidFill>
                <a:latin typeface="Poppins"/>
                <a:ea typeface="Poppins"/>
                <a:cs typeface="Poppins"/>
                <a:sym typeface="Poppins"/>
              </a:rPr>
              <a:t>ERD (ENTITY RELATIONSHIP DIAGRAM 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5910" y="981075"/>
            <a:ext cx="167997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2C4622"/>
                </a:solidFill>
                <a:latin typeface="Poppins Bold"/>
                <a:ea typeface="Poppins Bold"/>
                <a:cs typeface="Poppins Bold"/>
                <a:sym typeface="Poppins Bold"/>
              </a:rPr>
              <a:t>EPM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254499" y="8553052"/>
            <a:ext cx="3452745" cy="3474461"/>
          </a:xfrm>
          <a:custGeom>
            <a:avLst/>
            <a:gdLst/>
            <a:ahLst/>
            <a:cxnLst/>
            <a:rect r="r" b="b" t="t" l="l"/>
            <a:pathLst>
              <a:path h="3474461" w="3452745">
                <a:moveTo>
                  <a:pt x="0" y="0"/>
                </a:moveTo>
                <a:lnTo>
                  <a:pt x="3452745" y="0"/>
                </a:lnTo>
                <a:lnTo>
                  <a:pt x="3452745" y="3474461"/>
                </a:lnTo>
                <a:lnTo>
                  <a:pt x="0" y="3474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73597" y="359661"/>
            <a:ext cx="9796667" cy="6465057"/>
          </a:xfrm>
          <a:custGeom>
            <a:avLst/>
            <a:gdLst/>
            <a:ahLst/>
            <a:cxnLst/>
            <a:rect r="r" b="b" t="t" l="l"/>
            <a:pathLst>
              <a:path h="6465057" w="9796667">
                <a:moveTo>
                  <a:pt x="0" y="0"/>
                </a:moveTo>
                <a:lnTo>
                  <a:pt x="9796667" y="0"/>
                </a:lnTo>
                <a:lnTo>
                  <a:pt x="9796667" y="6465057"/>
                </a:lnTo>
                <a:lnTo>
                  <a:pt x="0" y="64650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DAG5Szck2RI</dc:identifier>
  <dcterms:modified xsi:type="dcterms:W3CDTF">2011-08-01T06:04:30Z</dcterms:modified>
  <cp:revision>1</cp:revision>
  <dc:title>Green and White Modern Nature Presentation</dc:title>
</cp:coreProperties>
</file>